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62" r:id="rId5"/>
    <p:sldId id="258" r:id="rId6"/>
    <p:sldId id="260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857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503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60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391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4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349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702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3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645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397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086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1959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333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9637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341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17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186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DB0BB72-C3EE-4C13-B098-DFA45A731566}" type="datetimeFigureOut">
              <a:rPr lang="en-GB" smtClean="0"/>
              <a:t>07/03/2023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DF98C82-3363-4ADF-8C6A-B685957C38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0548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vcPiDvmFJ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70325" y="247426"/>
            <a:ext cx="7397675" cy="2022438"/>
          </a:xfrm>
        </p:spPr>
        <p:txBody>
          <a:bodyPr>
            <a:normAutofit/>
          </a:bodyPr>
          <a:lstStyle/>
          <a:p>
            <a:r>
              <a:rPr lang="en-GB" sz="8000" u="sng" dirty="0" smtClean="0">
                <a:solidFill>
                  <a:srgbClr val="FF0000"/>
                </a:solidFill>
                <a:latin typeface="Bernard MT Condensed" panose="02050806060905020404" pitchFamily="18" charset="0"/>
              </a:rPr>
              <a:t>Lava Lamp</a:t>
            </a:r>
            <a:endParaRPr lang="en-GB" sz="8000" u="sng" dirty="0">
              <a:solidFill>
                <a:srgbClr val="FF0000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6527" y="3356386"/>
            <a:ext cx="8236772" cy="2807746"/>
          </a:xfrm>
        </p:spPr>
        <p:txBody>
          <a:bodyPr>
            <a:normAutofit fontScale="92500" lnSpcReduction="10000"/>
          </a:bodyPr>
          <a:lstStyle/>
          <a:p>
            <a:r>
              <a:rPr lang="en-GB" sz="4800" dirty="0" smtClean="0">
                <a:solidFill>
                  <a:srgbClr val="FF0000"/>
                </a:solidFill>
              </a:rPr>
              <a:t>This is a fun and </a:t>
            </a:r>
            <a:r>
              <a:rPr lang="en-GB" sz="4800" dirty="0" smtClean="0">
                <a:solidFill>
                  <a:srgbClr val="FF0000"/>
                </a:solidFill>
              </a:rPr>
              <a:t>interesting science </a:t>
            </a:r>
            <a:r>
              <a:rPr lang="en-GB" sz="4800" dirty="0" smtClean="0">
                <a:solidFill>
                  <a:srgbClr val="FF0000"/>
                </a:solidFill>
              </a:rPr>
              <a:t>experiment </a:t>
            </a:r>
            <a:r>
              <a:rPr lang="en-GB" sz="4800" dirty="0" smtClean="0">
                <a:solidFill>
                  <a:srgbClr val="FF0000"/>
                </a:solidFill>
              </a:rPr>
              <a:t>by the Barnett House Captains</a:t>
            </a:r>
            <a:endParaRPr lang="en-GB" sz="4800" dirty="0" smtClean="0">
              <a:solidFill>
                <a:srgbClr val="FF0000"/>
              </a:solidFill>
            </a:endParaRPr>
          </a:p>
          <a:p>
            <a:r>
              <a:rPr lang="en-GB" sz="4000" dirty="0" smtClean="0">
                <a:solidFill>
                  <a:srgbClr val="FF0000"/>
                </a:solidFill>
              </a:rPr>
              <a:t>Yasir </a:t>
            </a:r>
            <a:r>
              <a:rPr lang="en-GB" sz="4000" dirty="0" smtClean="0">
                <a:solidFill>
                  <a:srgbClr val="FF0000"/>
                </a:solidFill>
              </a:rPr>
              <a:t>and Zohar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905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827" y="-79661"/>
            <a:ext cx="8001000" cy="1107008"/>
          </a:xfrm>
        </p:spPr>
        <p:txBody>
          <a:bodyPr>
            <a:normAutofit fontScale="90000"/>
          </a:bodyPr>
          <a:lstStyle/>
          <a:p>
            <a:r>
              <a:rPr lang="en-GB" sz="6700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Apparatus</a:t>
            </a:r>
            <a:endParaRPr lang="en-GB" u="sng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827" y="1027347"/>
            <a:ext cx="6400800" cy="194733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 clean plastic or glass container</a:t>
            </a:r>
          </a:p>
          <a:p>
            <a:r>
              <a:rPr lang="en-US" sz="3200" dirty="0" smtClean="0"/>
              <a:t>pipette</a:t>
            </a:r>
            <a:endParaRPr lang="en-GB" sz="3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633" r="13596"/>
          <a:stretch/>
        </p:blipFill>
        <p:spPr>
          <a:xfrm>
            <a:off x="7077580" y="297278"/>
            <a:ext cx="2180493" cy="34074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6827" y="2867309"/>
            <a:ext cx="4613764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700" u="sng" cap="all" dirty="0" smtClean="0">
                <a:ln w="3175" cmpd="sng">
                  <a:noFill/>
                </a:ln>
                <a:solidFill>
                  <a:srgbClr val="E87D37">
                    <a:lumMod val="60000"/>
                    <a:lumOff val="40000"/>
                  </a:srgbClr>
                </a:solidFill>
                <a:ea typeface="+mj-ea"/>
                <a:cs typeface="+mj-cs"/>
              </a:rPr>
              <a:t>Materials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53389" y="4131904"/>
            <a:ext cx="3113353" cy="25884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</a:pPr>
            <a:r>
              <a:rPr lang="en-US" sz="3200" dirty="0" smtClean="0">
                <a:solidFill>
                  <a:srgbClr val="146194">
                    <a:lumMod val="75000"/>
                  </a:srgbClr>
                </a:solidFill>
              </a:rPr>
              <a:t>food </a:t>
            </a:r>
            <a:r>
              <a:rPr lang="en-US" sz="3200" dirty="0" err="1" smtClean="0">
                <a:solidFill>
                  <a:srgbClr val="146194">
                    <a:lumMod val="75000"/>
                  </a:srgbClr>
                </a:solidFill>
              </a:rPr>
              <a:t>colouring</a:t>
            </a:r>
            <a:endParaRPr lang="en-US" sz="3200" dirty="0" smtClean="0">
              <a:solidFill>
                <a:srgbClr val="146194">
                  <a:lumMod val="75000"/>
                </a:srgbClr>
              </a:solidFill>
            </a:endParaRP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</a:pPr>
            <a:r>
              <a:rPr lang="en-US" sz="3200" dirty="0" err="1">
                <a:solidFill>
                  <a:srgbClr val="146194">
                    <a:lumMod val="75000"/>
                  </a:srgbClr>
                </a:solidFill>
              </a:rPr>
              <a:t>a</a:t>
            </a:r>
            <a:r>
              <a:rPr lang="en-US" sz="3200" dirty="0" err="1" smtClean="0">
                <a:solidFill>
                  <a:srgbClr val="146194">
                    <a:lumMod val="75000"/>
                  </a:srgbClr>
                </a:solidFill>
              </a:rPr>
              <a:t>lka-seltzer</a:t>
            </a:r>
            <a:endParaRPr lang="en-US" sz="3200" dirty="0" smtClean="0">
              <a:solidFill>
                <a:srgbClr val="146194">
                  <a:lumMod val="75000"/>
                </a:srgbClr>
              </a:solidFill>
            </a:endParaRP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</a:pPr>
            <a:r>
              <a:rPr lang="en-US" sz="3200" dirty="0">
                <a:solidFill>
                  <a:srgbClr val="146194">
                    <a:lumMod val="75000"/>
                  </a:srgbClr>
                </a:solidFill>
              </a:rPr>
              <a:t>v</a:t>
            </a:r>
            <a:r>
              <a:rPr lang="en-US" sz="3200" dirty="0" smtClean="0">
                <a:solidFill>
                  <a:srgbClr val="146194">
                    <a:lumMod val="75000"/>
                  </a:srgbClr>
                </a:solidFill>
              </a:rPr>
              <a:t>egetable oil</a:t>
            </a: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</a:pPr>
            <a:r>
              <a:rPr lang="en-US" sz="3200" dirty="0" smtClean="0">
                <a:solidFill>
                  <a:srgbClr val="146194">
                    <a:lumMod val="75000"/>
                  </a:srgbClr>
                </a:solidFill>
              </a:rPr>
              <a:t>water</a:t>
            </a:r>
            <a:endParaRPr lang="en-GB" sz="3200" dirty="0">
              <a:solidFill>
                <a:srgbClr val="146194">
                  <a:lumMod val="75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8026" y="1669525"/>
            <a:ext cx="1900154" cy="190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1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1573307"/>
          </a:xfrm>
        </p:spPr>
        <p:txBody>
          <a:bodyPr/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WHAT DO YOU USE TO MAKE THE LAVA LAMP?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859109"/>
            <a:ext cx="9202067" cy="373487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Fill a quarter of the jar with water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Fill </a:t>
            </a:r>
            <a:r>
              <a:rPr lang="en-GB" dirty="0" smtClean="0"/>
              <a:t>three quarters of </a:t>
            </a:r>
            <a:r>
              <a:rPr lang="en-GB" dirty="0"/>
              <a:t>the jar with oil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Add 8-10 drops of each food colouring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Add two </a:t>
            </a:r>
            <a:r>
              <a:rPr lang="en-GB" dirty="0" err="1" smtClean="0"/>
              <a:t>alka-seltzer</a:t>
            </a:r>
            <a:r>
              <a:rPr lang="en-GB" dirty="0" smtClean="0"/>
              <a:t> tablets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1433" y="316229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889" y="2260618"/>
            <a:ext cx="2238375" cy="2038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4715" y="456813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136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5950" y="316229"/>
            <a:ext cx="8001000" cy="7732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PREDICTION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822" y="2260618"/>
            <a:ext cx="9202067" cy="373487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What do you think will happen when the </a:t>
            </a:r>
            <a:r>
              <a:rPr lang="en-US" dirty="0" err="1" smtClean="0"/>
              <a:t>alka-seltzer</a:t>
            </a:r>
            <a:r>
              <a:rPr lang="en-US" dirty="0" smtClean="0"/>
              <a:t> is added to the mixture?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Why do you think this will happen?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Let’s add the </a:t>
            </a:r>
            <a:r>
              <a:rPr lang="en-US" dirty="0" err="1" smtClean="0"/>
              <a:t>alka-seltzer</a:t>
            </a:r>
            <a:r>
              <a:rPr lang="en-US" dirty="0" smtClean="0"/>
              <a:t> now and find out…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889" y="217897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889" y="2260618"/>
            <a:ext cx="2238375" cy="2038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7513" y="459861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31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5220" y="1397978"/>
            <a:ext cx="8534400" cy="1507067"/>
          </a:xfrm>
        </p:spPr>
        <p:txBody>
          <a:bodyPr/>
          <a:lstStyle/>
          <a:p>
            <a:pPr algn="ctr"/>
            <a:r>
              <a:rPr lang="en-GB" dirty="0" smtClean="0">
                <a:hlinkClick r:id="rId2"/>
              </a:rPr>
              <a:t>https://www.youtube.com/watch?v=IvcPiDvmFJM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9349" y="87924"/>
            <a:ext cx="3026143" cy="13100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VIDEO</a:t>
            </a:r>
            <a:endParaRPr lang="en-GB" sz="7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17552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5628" y="524433"/>
            <a:ext cx="8001000" cy="1362807"/>
          </a:xfrm>
        </p:spPr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chemeClr val="accent5"/>
                </a:solidFill>
              </a:rPr>
              <a:t>In conclusion…</a:t>
            </a:r>
            <a:r>
              <a:rPr lang="en-GB" dirty="0" smtClean="0">
                <a:solidFill>
                  <a:schemeClr val="accent5"/>
                </a:solidFill>
              </a:rPr>
              <a:t/>
            </a:r>
            <a:br>
              <a:rPr lang="en-GB" dirty="0" smtClean="0">
                <a:solidFill>
                  <a:schemeClr val="accent5"/>
                </a:solidFill>
              </a:rPr>
            </a:b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913" y="1043470"/>
            <a:ext cx="8466680" cy="1947333"/>
          </a:xfrm>
        </p:spPr>
        <p:txBody>
          <a:bodyPr>
            <a:noAutofit/>
          </a:bodyPr>
          <a:lstStyle/>
          <a:p>
            <a:r>
              <a:rPr lang="en-US" sz="2000" dirty="0"/>
              <a:t>Oil and water do not mix. </a:t>
            </a:r>
            <a:endParaRPr lang="en-US" sz="2000" dirty="0" smtClean="0"/>
          </a:p>
          <a:p>
            <a:r>
              <a:rPr lang="en-US" sz="2000" dirty="0" smtClean="0"/>
              <a:t>If </a:t>
            </a:r>
            <a:r>
              <a:rPr lang="en-US" sz="2000" dirty="0"/>
              <a:t>you try to shake up the bottle, the oil breaks up into small little drops, but the oil does not mix with the water.</a:t>
            </a:r>
          </a:p>
          <a:p>
            <a:endParaRPr lang="en-US" sz="2000" dirty="0"/>
          </a:p>
          <a:p>
            <a:r>
              <a:rPr lang="en-US" sz="2000" dirty="0"/>
              <a:t>When you pour the water into the bottle with the oil, the water sinks to the bottom and the oil floats to the top. </a:t>
            </a:r>
            <a:endParaRPr lang="en-US" sz="2000" dirty="0" smtClean="0"/>
          </a:p>
          <a:p>
            <a:r>
              <a:rPr lang="en-US" sz="2000" dirty="0" smtClean="0"/>
              <a:t>Oil </a:t>
            </a:r>
            <a:r>
              <a:rPr lang="en-US" sz="2000" dirty="0"/>
              <a:t>floats on the surface because water is heavier than oil. Water is more dense than the oil.</a:t>
            </a:r>
          </a:p>
          <a:p>
            <a:endParaRPr lang="en-US" sz="2000" dirty="0"/>
          </a:p>
          <a:p>
            <a:r>
              <a:rPr lang="en-US" sz="2000" dirty="0"/>
              <a:t>The Alka-Seltzer tablet reacts with the water to make carbon dioxide gas. </a:t>
            </a:r>
            <a:endParaRPr lang="en-US" sz="2000" dirty="0" smtClean="0"/>
          </a:p>
          <a:p>
            <a:r>
              <a:rPr lang="en-US" sz="2000" dirty="0" smtClean="0"/>
              <a:t>These </a:t>
            </a:r>
            <a:r>
              <a:rPr lang="en-US" sz="2000" dirty="0"/>
              <a:t>bubbles attach themselves to the colored water and cause them to float to the surface. </a:t>
            </a:r>
            <a:endParaRPr lang="en-US" sz="2000" dirty="0" smtClean="0"/>
          </a:p>
          <a:p>
            <a:r>
              <a:rPr lang="en-US" sz="2000" dirty="0" smtClean="0"/>
              <a:t>When </a:t>
            </a:r>
            <a:r>
              <a:rPr lang="en-US" sz="2000" dirty="0"/>
              <a:t>the bubbles pop, the color sinks back to the bottom of the bottle.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5482" y="4072467"/>
            <a:ext cx="2991466" cy="25631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967" y="282517"/>
            <a:ext cx="2402682" cy="303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6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933124" cy="1507067"/>
          </a:xfrm>
        </p:spPr>
        <p:txBody>
          <a:bodyPr>
            <a:normAutofit fontScale="90000"/>
          </a:bodyPr>
          <a:lstStyle/>
          <a:p>
            <a:r>
              <a:rPr lang="en-GB" sz="5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We hoped you enjoyed it !</a:t>
            </a:r>
            <a:endParaRPr lang="en-GB" sz="5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6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THANK YOU FOR WATCHING OUR SCIENCE EXPERIMENT.</a:t>
            </a:r>
            <a:endParaRPr lang="en-GB" sz="66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8612" y="247799"/>
            <a:ext cx="2607665" cy="276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67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204</TotalTime>
  <Words>251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Bernard MT Condensed</vt:lpstr>
      <vt:lpstr>Century Gothic</vt:lpstr>
      <vt:lpstr>Wingdings 3</vt:lpstr>
      <vt:lpstr>Slice</vt:lpstr>
      <vt:lpstr>Lava Lamp</vt:lpstr>
      <vt:lpstr>Apparatus</vt:lpstr>
      <vt:lpstr>WHAT DO YOU USE TO MAKE THE LAVA LAMP?</vt:lpstr>
      <vt:lpstr>PREDICTION</vt:lpstr>
      <vt:lpstr>https://www.youtube.com/watch?v=IvcPiDvmFJM</vt:lpstr>
      <vt:lpstr>In conclusion… </vt:lpstr>
      <vt:lpstr>We hoped you enjoyed it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Lava Lamp</dc:title>
  <dc:creator>Class 6G</dc:creator>
  <cp:lastModifiedBy>Johanna Bramall</cp:lastModifiedBy>
  <cp:revision>18</cp:revision>
  <dcterms:created xsi:type="dcterms:W3CDTF">2023-02-08T12:50:38Z</dcterms:created>
  <dcterms:modified xsi:type="dcterms:W3CDTF">2023-03-07T10:20:21Z</dcterms:modified>
</cp:coreProperties>
</file>