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2" r:id="rId2"/>
    <p:sldId id="256" r:id="rId3"/>
    <p:sldId id="257" r:id="rId4"/>
    <p:sldId id="258" r:id="rId5"/>
    <p:sldId id="260" r:id="rId6"/>
    <p:sldId id="261" r:id="rId7"/>
    <p:sldId id="259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846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13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181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514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422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314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878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403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412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098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007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3515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25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6645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249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08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0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C330806-F80B-4F91-AFA9-711F9E91AFBD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BA3A3-C476-473B-9F51-594FAA63E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0470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398034"/>
            <a:ext cx="8825658" cy="5013062"/>
          </a:xfrm>
        </p:spPr>
        <p:txBody>
          <a:bodyPr/>
          <a:lstStyle/>
          <a:p>
            <a:r>
              <a:rPr lang="en-GB" dirty="0" smtClean="0">
                <a:solidFill>
                  <a:srgbClr val="FFFF00"/>
                </a:solidFill>
              </a:rPr>
              <a:t>Welcome to the COATES House Captain Presentation!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5690794"/>
            <a:ext cx="8825658" cy="666973"/>
          </a:xfrm>
        </p:spPr>
        <p:txBody>
          <a:bodyPr/>
          <a:lstStyle/>
          <a:p>
            <a:r>
              <a:rPr lang="en-GB" dirty="0" smtClean="0"/>
              <a:t>By yohan and grace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194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flipH="1">
            <a:off x="1710467" y="2487192"/>
            <a:ext cx="45719" cy="45719"/>
          </a:xfrm>
        </p:spPr>
        <p:txBody>
          <a:bodyPr/>
          <a:lstStyle/>
          <a:p>
            <a:r>
              <a:rPr lang="en-GB" sz="9600" b="1" u="sng" dirty="0"/>
              <a:t/>
            </a:r>
            <a:br>
              <a:rPr lang="en-GB" sz="9600" b="1" u="sng" dirty="0"/>
            </a:br>
            <a:endParaRPr lang="en-GB" sz="9600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5575" y="4883972"/>
            <a:ext cx="9825038" cy="1619452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AutoShape 2" descr="Underwater Fireworks in a Jar - Engineering Emil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265987" y="2067644"/>
            <a:ext cx="109260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7200" b="1" u="sng" dirty="0" smtClean="0">
                <a:solidFill>
                  <a:srgbClr val="FF0000"/>
                </a:solidFill>
              </a:rPr>
              <a:t>Un</a:t>
            </a:r>
            <a:r>
              <a:rPr lang="en-GB" sz="7200" b="1" u="sng" dirty="0" smtClean="0">
                <a:solidFill>
                  <a:srgbClr val="FFC000"/>
                </a:solidFill>
              </a:rPr>
              <a:t>de</a:t>
            </a:r>
            <a:r>
              <a:rPr lang="en-GB" sz="7200" b="1" u="sng" dirty="0" smtClean="0">
                <a:solidFill>
                  <a:srgbClr val="FFFF00"/>
                </a:solidFill>
              </a:rPr>
              <a:t>rw</a:t>
            </a:r>
            <a:r>
              <a:rPr lang="en-GB" sz="7200" b="1" u="sng" dirty="0" smtClean="0">
                <a:solidFill>
                  <a:srgbClr val="92D050"/>
                </a:solidFill>
              </a:rPr>
              <a:t>at</a:t>
            </a:r>
            <a:r>
              <a:rPr lang="en-GB" sz="7200" b="1" u="sng" dirty="0" smtClean="0">
                <a:solidFill>
                  <a:srgbClr val="00B050"/>
                </a:solidFill>
              </a:rPr>
              <a:t>er</a:t>
            </a:r>
            <a:r>
              <a:rPr lang="en-GB" sz="7200" b="1" u="sng" dirty="0" smtClean="0">
                <a:solidFill>
                  <a:schemeClr val="bg1"/>
                </a:solidFill>
              </a:rPr>
              <a:t> </a:t>
            </a:r>
            <a:r>
              <a:rPr lang="en-GB" sz="7200" b="1" u="sng" dirty="0" smtClean="0">
                <a:solidFill>
                  <a:srgbClr val="00B0F0"/>
                </a:solidFill>
              </a:rPr>
              <a:t>fi</a:t>
            </a:r>
            <a:r>
              <a:rPr lang="en-GB" sz="7200" b="1" u="sng" dirty="0" smtClean="0">
                <a:solidFill>
                  <a:srgbClr val="0070C0"/>
                </a:solidFill>
              </a:rPr>
              <a:t>rewo</a:t>
            </a:r>
            <a:r>
              <a:rPr lang="en-GB" sz="7200" b="1" u="sng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rks</a:t>
            </a:r>
            <a:endParaRPr lang="en-GB" sz="7200" b="1" u="sng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65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u="sng" dirty="0" smtClean="0"/>
              <a:t>Apparatus: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 Large glass</a:t>
            </a:r>
          </a:p>
          <a:p>
            <a:r>
              <a:rPr lang="en-GB" dirty="0"/>
              <a:t>1</a:t>
            </a:r>
            <a:r>
              <a:rPr lang="en-GB" dirty="0" smtClean="0"/>
              <a:t> Small glass</a:t>
            </a:r>
          </a:p>
        </p:txBody>
      </p:sp>
      <p:sp>
        <p:nvSpPr>
          <p:cNvPr id="4" name="Rectangle 3"/>
          <p:cNvSpPr/>
          <p:nvPr/>
        </p:nvSpPr>
        <p:spPr>
          <a:xfrm>
            <a:off x="6527818" y="414319"/>
            <a:ext cx="283282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200" i="1" u="sng" dirty="0" smtClean="0">
                <a:solidFill>
                  <a:srgbClr val="EBEBEB"/>
                </a:solidFill>
                <a:ea typeface="+mj-ea"/>
                <a:cs typeface="+mj-cs"/>
              </a:rPr>
              <a:t>Materials:</a:t>
            </a:r>
            <a:r>
              <a:rPr lang="en-GB" sz="4200" dirty="0" smtClean="0">
                <a:solidFill>
                  <a:srgbClr val="EBEBEB"/>
                </a:solidFill>
                <a:ea typeface="+mj-ea"/>
                <a:cs typeface="+mj-cs"/>
              </a:rPr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527818" y="2006481"/>
            <a:ext cx="6096000" cy="12721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defTabSz="457200">
              <a:spcBef>
                <a:spcPts val="1000"/>
              </a:spcBef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</a:pPr>
            <a:r>
              <a:rPr lang="en-GB" sz="2000" dirty="0" smtClean="0">
                <a:solidFill>
                  <a:prstClr val="white"/>
                </a:solidFill>
                <a:ea typeface="+mj-ea"/>
                <a:cs typeface="+mj-cs"/>
              </a:rPr>
              <a:t>Vegetable </a:t>
            </a:r>
            <a:r>
              <a:rPr lang="en-GB" sz="2000" dirty="0">
                <a:solidFill>
                  <a:prstClr val="white"/>
                </a:solidFill>
                <a:ea typeface="+mj-ea"/>
                <a:cs typeface="+mj-cs"/>
              </a:rPr>
              <a:t>oil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</a:pPr>
            <a:r>
              <a:rPr lang="en-GB" sz="2000" dirty="0" smtClean="0">
                <a:solidFill>
                  <a:prstClr val="white"/>
                </a:solidFill>
                <a:ea typeface="+mj-ea"/>
                <a:cs typeface="+mj-cs"/>
              </a:rPr>
              <a:t>Food </a:t>
            </a:r>
            <a:r>
              <a:rPr lang="en-GB" sz="2000" dirty="0">
                <a:solidFill>
                  <a:prstClr val="white"/>
                </a:solidFill>
                <a:ea typeface="+mj-ea"/>
                <a:cs typeface="+mj-cs"/>
              </a:rPr>
              <a:t>colouring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1E5155">
                  <a:lumMod val="40000"/>
                  <a:lumOff val="60000"/>
                </a:srgbClr>
              </a:buClr>
              <a:buSzPct val="80000"/>
              <a:buFont typeface="Wingdings 3" charset="2"/>
              <a:buChar char=""/>
            </a:pPr>
            <a:r>
              <a:rPr lang="en-GB" sz="2000" dirty="0" smtClean="0">
                <a:solidFill>
                  <a:prstClr val="white"/>
                </a:solidFill>
                <a:ea typeface="+mj-ea"/>
                <a:cs typeface="+mj-cs"/>
              </a:rPr>
              <a:t>Cold </a:t>
            </a:r>
            <a:r>
              <a:rPr lang="en-GB" sz="2000" dirty="0">
                <a:solidFill>
                  <a:prstClr val="white"/>
                </a:solidFill>
                <a:ea typeface="+mj-ea"/>
                <a:cs typeface="+mj-cs"/>
              </a:rPr>
              <a:t>water</a:t>
            </a:r>
          </a:p>
        </p:txBody>
      </p:sp>
    </p:spTree>
    <p:extLst>
      <p:ext uri="{BB962C8B-B14F-4D97-AF65-F5344CB8AC3E}">
        <p14:creationId xmlns:p14="http://schemas.microsoft.com/office/powerpoint/2010/main" val="3745868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u="sng" dirty="0" smtClean="0"/>
              <a:t>Method:</a:t>
            </a:r>
            <a:endParaRPr lang="en-GB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Fill the large </a:t>
            </a:r>
            <a:r>
              <a:rPr lang="en-GB" dirty="0" smtClean="0"/>
              <a:t>glass three-quarters full </a:t>
            </a:r>
            <a:r>
              <a:rPr lang="en-GB" dirty="0" smtClean="0"/>
              <a:t>with water</a:t>
            </a:r>
          </a:p>
          <a:p>
            <a:r>
              <a:rPr lang="en-GB" smtClean="0"/>
              <a:t>Pour </a:t>
            </a:r>
            <a:r>
              <a:rPr lang="en-GB" smtClean="0"/>
              <a:t>some vegetable </a:t>
            </a:r>
            <a:r>
              <a:rPr lang="en-GB" dirty="0" smtClean="0"/>
              <a:t>oil into the small glass</a:t>
            </a:r>
          </a:p>
          <a:p>
            <a:r>
              <a:rPr lang="en-GB" dirty="0" smtClean="0"/>
              <a:t>Add food colouring to the small glass</a:t>
            </a:r>
          </a:p>
          <a:p>
            <a:r>
              <a:rPr lang="en-GB" dirty="0" smtClean="0"/>
              <a:t>Pour the contents of the small glass cup into the large cup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8556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u="sng" dirty="0" smtClean="0"/>
              <a:t>Prediction:</a:t>
            </a:r>
            <a:endParaRPr lang="en-GB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8023" y="1531414"/>
            <a:ext cx="10972800" cy="47100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/>
              <a:t>What do you think will happen when we pour the vegetable oil and food colouring into the water?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8554" y="3635355"/>
            <a:ext cx="2526983" cy="252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255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 video for a result: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9704" y="1342486"/>
            <a:ext cx="9154767" cy="50560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https://youtu.be/9J_SCQhTmcM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344" y="2243044"/>
            <a:ext cx="3045348" cy="40656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1336" y="2348551"/>
            <a:ext cx="3250406" cy="40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7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u="sng" dirty="0" smtClean="0"/>
              <a:t>Conclusion:</a:t>
            </a:r>
            <a:endParaRPr lang="en-GB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10546496" cy="4195481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Because the oil is less dense than the water, it will float at the top. </a:t>
            </a:r>
            <a:endParaRPr lang="en-US" sz="3200" dirty="0" smtClean="0"/>
          </a:p>
          <a:p>
            <a:pPr algn="ctr"/>
            <a:r>
              <a:rPr lang="en-US" sz="3200" dirty="0" smtClean="0"/>
              <a:t>The </a:t>
            </a:r>
            <a:r>
              <a:rPr lang="en-US" sz="3200" dirty="0"/>
              <a:t>colored droplets will begin to sink because they are heavier than the oil. </a:t>
            </a:r>
            <a:endParaRPr lang="en-US" sz="3200" dirty="0" smtClean="0"/>
          </a:p>
          <a:p>
            <a:pPr algn="ctr"/>
            <a:r>
              <a:rPr lang="en-US" sz="3200" dirty="0" smtClean="0"/>
              <a:t>Once </a:t>
            </a:r>
            <a:r>
              <a:rPr lang="en-US" sz="3200" dirty="0"/>
              <a:t>they sink into the water, they will begin dissolving slowly-creating the tiny </a:t>
            </a:r>
            <a:r>
              <a:rPr lang="en-US" sz="3200" dirty="0" smtClean="0"/>
              <a:t>‘explosions’.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9512894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465" y="1340741"/>
            <a:ext cx="8447945" cy="1462143"/>
          </a:xfrm>
        </p:spPr>
        <p:txBody>
          <a:bodyPr/>
          <a:lstStyle/>
          <a:p>
            <a:pPr algn="ctr"/>
            <a:r>
              <a:rPr lang="en-GB" sz="6600" dirty="0" smtClean="0"/>
              <a:t>Thank </a:t>
            </a:r>
            <a:r>
              <a:rPr lang="en-GB" sz="6600" dirty="0"/>
              <a:t>y</a:t>
            </a:r>
            <a:r>
              <a:rPr lang="en-GB" sz="6600" dirty="0" smtClean="0"/>
              <a:t>ou </a:t>
            </a:r>
            <a:r>
              <a:rPr lang="en-GB" sz="6600" dirty="0"/>
              <a:t>f</a:t>
            </a:r>
            <a:r>
              <a:rPr lang="en-GB" sz="6600" dirty="0" smtClean="0"/>
              <a:t>or </a:t>
            </a:r>
            <a:r>
              <a:rPr lang="en-GB" sz="6600" dirty="0"/>
              <a:t>w</a:t>
            </a:r>
            <a:r>
              <a:rPr lang="en-GB" sz="6600" dirty="0" smtClean="0"/>
              <a:t>atching our </a:t>
            </a:r>
            <a:r>
              <a:rPr lang="en-GB" sz="6600" dirty="0"/>
              <a:t>p</a:t>
            </a:r>
            <a:r>
              <a:rPr lang="en-GB" sz="6600" dirty="0" smtClean="0"/>
              <a:t>resentation!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198716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163</TotalTime>
  <Words>124</Words>
  <Application>Microsoft Office PowerPoint</Application>
  <PresentationFormat>Widescreen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</vt:lpstr>
      <vt:lpstr>Welcome to the COATES House Captain Presentation!</vt:lpstr>
      <vt:lpstr> </vt:lpstr>
      <vt:lpstr>Apparatus: </vt:lpstr>
      <vt:lpstr>Method:</vt:lpstr>
      <vt:lpstr>Prediction:</vt:lpstr>
      <vt:lpstr>Watch the video for a result:</vt:lpstr>
      <vt:lpstr>Conclusion:</vt:lpstr>
      <vt:lpstr>Thank you for watching our presentation!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Rainbow Waters</dc:title>
  <dc:creator>Class 6G</dc:creator>
  <cp:lastModifiedBy>Jessica Gardner</cp:lastModifiedBy>
  <cp:revision>21</cp:revision>
  <dcterms:created xsi:type="dcterms:W3CDTF">2023-02-08T12:44:42Z</dcterms:created>
  <dcterms:modified xsi:type="dcterms:W3CDTF">2023-03-07T12:46:46Z</dcterms:modified>
</cp:coreProperties>
</file>