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1"/>
  </p:notesMasterIdLst>
  <p:handoutMasterIdLst>
    <p:handoutMasterId r:id="rId42"/>
  </p:handoutMasterIdLst>
  <p:sldIdLst>
    <p:sldId id="330" r:id="rId2"/>
    <p:sldId id="334" r:id="rId3"/>
    <p:sldId id="331" r:id="rId4"/>
    <p:sldId id="332" r:id="rId5"/>
    <p:sldId id="333" r:id="rId6"/>
    <p:sldId id="291" r:id="rId7"/>
    <p:sldId id="292" r:id="rId8"/>
    <p:sldId id="261" r:id="rId9"/>
    <p:sldId id="293" r:id="rId10"/>
    <p:sldId id="294" r:id="rId11"/>
    <p:sldId id="262" r:id="rId12"/>
    <p:sldId id="297" r:id="rId13"/>
    <p:sldId id="298" r:id="rId14"/>
    <p:sldId id="327" r:id="rId15"/>
    <p:sldId id="328" r:id="rId16"/>
    <p:sldId id="329" r:id="rId17"/>
    <p:sldId id="267" r:id="rId18"/>
    <p:sldId id="268" r:id="rId19"/>
    <p:sldId id="269" r:id="rId20"/>
    <p:sldId id="335" r:id="rId21"/>
    <p:sldId id="301" r:id="rId22"/>
    <p:sldId id="320" r:id="rId23"/>
    <p:sldId id="270" r:id="rId24"/>
    <p:sldId id="271" r:id="rId25"/>
    <p:sldId id="272" r:id="rId26"/>
    <p:sldId id="337" r:id="rId27"/>
    <p:sldId id="336" r:id="rId28"/>
    <p:sldId id="324" r:id="rId29"/>
    <p:sldId id="325" r:id="rId30"/>
    <p:sldId id="326" r:id="rId31"/>
    <p:sldId id="274" r:id="rId32"/>
    <p:sldId id="307" r:id="rId33"/>
    <p:sldId id="308" r:id="rId34"/>
    <p:sldId id="309" r:id="rId35"/>
    <p:sldId id="279" r:id="rId36"/>
    <p:sldId id="278" r:id="rId37"/>
    <p:sldId id="313" r:id="rId38"/>
    <p:sldId id="319" r:id="rId39"/>
    <p:sldId id="32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FEB7-0C20-463B-9F2C-4741EC4EC8DB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9FF3-4654-4A68-A8F4-6537442BF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8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70C2-C8FE-49A4-9C96-6FB25172919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C3E5-4ED8-4C72-B14E-3A8118AE4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0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63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8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818C-E8EF-4E18-9B4C-463B971B9C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2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9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3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1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99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50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24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2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62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1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00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2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39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16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15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86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96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45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7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22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7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4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2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6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1" y="183404"/>
            <a:ext cx="1245641" cy="16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7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65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3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67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2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1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6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8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7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5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92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9607-077F-4324-BDDB-52F28820AD9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4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ssets.publishing.service.gov.uk/government/uploads/system/uploads/attachment_data/file/710107/STA187968e_2018_ks2_English_reading_Reading_booklet.pdf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1178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5/6 SATs Information evening</a:t>
            </a:r>
          </a:p>
          <a:p>
            <a:pPr marL="0" indent="0">
              <a:buNone/>
            </a:pP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January 16</a:t>
            </a:r>
            <a:r>
              <a:rPr lang="en-GB" sz="4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2023  6p.m.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479" y="4997724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week 2023 for Y6 pupils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111643"/>
              </p:ext>
            </p:extLst>
          </p:nvPr>
        </p:nvGraphicFramePr>
        <p:xfrm>
          <a:off x="385011" y="1392907"/>
          <a:ext cx="10789920" cy="513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49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Marks/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raw score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970"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 May 9th 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grammar, punctuation and spelling: Paper one- short answer questions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1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grammar, punctuation and spelling: Paper 2-spelling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31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 May 10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reading: reading booklet and associated answer booklet: 3 texts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492"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 May 11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1:arithmetic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 2: reasoning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9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 May 12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 3: reasoning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81" y="5386133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</a:t>
            </a:r>
            <a:r>
              <a:rPr lang="en-GB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SPaG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57" y="980728"/>
            <a:ext cx="10693666" cy="4388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curriculum- 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ets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out technical terms in grammar to be learnt - these are explicitly included in the test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efines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precise spelling patterns and methodologies to be taught - these are the basis of spellings in the test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 knowing and applying grammatical terminology with the full range of punctuation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tested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will be no contextual items in the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1: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short answer questions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2: Spelling -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pupils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complete by writing 20 missing words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from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transcript read by test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administrator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0" y="1227631"/>
            <a:ext cx="8959089" cy="468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8" y="1336857"/>
            <a:ext cx="9038438" cy="34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23476"/>
            <a:ext cx="8996538" cy="2650593"/>
          </a:xfrm>
          <a:prstGeom prst="rect">
            <a:avLst/>
          </a:prstGeom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167" y="1508436"/>
            <a:ext cx="7462389" cy="3288026"/>
          </a:xfrm>
          <a:prstGeom prst="rect">
            <a:avLst/>
          </a:prstGeom>
        </p:spPr>
      </p:pic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076" y="2745526"/>
            <a:ext cx="6419420" cy="1945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043" y="5110113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Spelling test words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discover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mission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loose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country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gymnastics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edible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posture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sleigh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delicious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GB" dirty="0"/>
              <a:t>scent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illusion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re-enter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parachute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abundance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unavoidably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dissolve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ominous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drawer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possession 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222282" y="737811"/>
            <a:ext cx="205172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Prefixes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Suffixes 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shun endings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ably / </a:t>
            </a:r>
            <a:r>
              <a:rPr lang="en-GB" dirty="0" err="1"/>
              <a:t>ibly</a:t>
            </a:r>
            <a:r>
              <a:rPr lang="en-GB" dirty="0"/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words with silent letters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Homophones 1</a:t>
            </a:r>
          </a:p>
        </p:txBody>
      </p:sp>
      <p:pic>
        <p:nvPicPr>
          <p:cNvPr id="8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54587" y="4874069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Spelling test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Reading 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1025228" cy="3880773"/>
          </a:xfrm>
        </p:spPr>
        <p:txBody>
          <a:bodyPr>
            <a:normAutofit fontScale="85000" lnSpcReduction="10000"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greater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 on fictional texts 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mixture of genres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least-demanding text first, following texts increasing in difficulty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lot to read in the time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provided</a:t>
            </a:r>
          </a:p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6 sides of A4 to read and about 35 questions in 60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Reading stamina is key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13" y="121298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Reading: question types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947463"/>
            <a:ext cx="11136429" cy="4525963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assessing vocabulary in context </a:t>
            </a: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pupils to provide synonyms / explanation for 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Inferring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from the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text</a:t>
            </a:r>
            <a:endParaRPr lang="en-GB" sz="32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pupils to identify language 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features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Sequencing and ordering events</a:t>
            </a:r>
            <a:endParaRPr lang="en-GB" sz="32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equiring pupils to comment on author’s choices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pupils to recognise the difference between a fact and an 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opinion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information within the text</a:t>
            </a:r>
          </a:p>
          <a:p>
            <a:endParaRPr lang="en-GB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09601"/>
            <a:ext cx="11236244" cy="543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Why have we invited Y5 parents?</a:t>
            </a:r>
          </a:p>
          <a:p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parents 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been ‘Wish I’d known this sooner’</a:t>
            </a:r>
          </a:p>
          <a:p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Awareness of expectations can be a shock</a:t>
            </a:r>
          </a:p>
          <a:p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with how to help at home in time</a:t>
            </a:r>
          </a:p>
          <a:p>
            <a:endParaRPr lang="en-GB" sz="4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479" y="4997724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85" y="2154115"/>
            <a:ext cx="11825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Task:</a:t>
            </a:r>
          </a:p>
          <a:p>
            <a:r>
              <a:rPr lang="en-GB" sz="4400" dirty="0" smtClean="0"/>
              <a:t>You have five minutes to read </a:t>
            </a:r>
          </a:p>
          <a:p>
            <a:r>
              <a:rPr lang="en-GB" sz="4400" dirty="0" smtClean="0"/>
              <a:t>‘Albion’s Dream’ on P8 in the booklet.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5992" y="4800600"/>
            <a:ext cx="1142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16" y="138359"/>
            <a:ext cx="9342565" cy="169044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Look at page 9</a:t>
            </a:r>
          </a:p>
          <a:p>
            <a:pPr marL="0" indent="0">
              <a:buNone/>
            </a:pPr>
            <a:r>
              <a:rPr lang="en-GB" b="1" dirty="0" smtClean="0"/>
              <a:t>Find and </a:t>
            </a:r>
            <a:r>
              <a:rPr lang="en-GB" b="1" dirty="0"/>
              <a:t>copy one word which shows that </a:t>
            </a:r>
            <a:r>
              <a:rPr lang="en-GB" b="1" dirty="0" smtClean="0"/>
              <a:t>Emily </a:t>
            </a:r>
            <a:r>
              <a:rPr lang="en-GB" b="1" dirty="0"/>
              <a:t>Sharp was in charge of the house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……………………………………………………………………………………………………………………………… 1 mark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48" y="1670538"/>
            <a:ext cx="8597124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6" y="410919"/>
            <a:ext cx="12247359" cy="579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Let’s look at another example:</a:t>
            </a:r>
          </a:p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Look at the paragraph beginning: </a:t>
            </a: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‘I volunteered for one of the boats…’</a:t>
            </a:r>
          </a:p>
          <a:p>
            <a:pPr marL="0" indent="0">
              <a:buNone/>
            </a:pP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this paragraph it states: </a:t>
            </a: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‘the men grumbled fiercely over their work.’</a:t>
            </a:r>
          </a:p>
          <a:p>
            <a:pPr marL="0" indent="0">
              <a:buNone/>
            </a:pP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this phrase suggest about the men’s attitude towards their work? Use evidence from the text to support your answer.</a:t>
            </a:r>
          </a:p>
          <a:p>
            <a:pPr marL="0" indent="0">
              <a:buNone/>
            </a:pPr>
            <a:r>
              <a:rPr lang="en-GB" b="1" dirty="0" smtClean="0"/>
              <a:t>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GB" b="1" dirty="0"/>
              <a:t>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GB" b="1" dirty="0"/>
              <a:t>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GB" b="1" dirty="0" smtClean="0"/>
              <a:t>………………………………………………………………………………………………………………………………… 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marks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mathematics 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348220" cy="3880773"/>
          </a:xfrm>
        </p:spPr>
        <p:txBody>
          <a:bodyPr>
            <a:normAutofit fontScale="32500" lnSpcReduction="20000"/>
          </a:bodyPr>
          <a:lstStyle/>
          <a:p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papers 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1: A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rithmetic,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2: R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easoning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Paper 3: R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easoning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arithmetic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assesses basic mathematical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calculations: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-questions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cover straightforward addition and subtraction </a:t>
            </a:r>
          </a:p>
          <a:p>
            <a:pPr lvl="1">
              <a:buFontTx/>
              <a:buChar char="-"/>
            </a:pP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more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complex calculations with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fractions</a:t>
            </a:r>
          </a:p>
          <a:p>
            <a:pPr lvl="1">
              <a:buFontTx/>
              <a:buChar char="-"/>
            </a:pP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long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divisions and long multiplications worth 2 marks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each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Papers 2 and 3 each consist of a single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reasoning test paper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3501008"/>
            <a:ext cx="3571869" cy="31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06992"/>
            <a:ext cx="3334750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442686"/>
            <a:ext cx="3972087" cy="331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40" y="1196753"/>
            <a:ext cx="4510150" cy="496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4152" y="404664"/>
            <a:ext cx="2808312" cy="57687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36 questions in 30 </a:t>
            </a:r>
            <a:r>
              <a:rPr lang="en-GB" sz="2000" dirty="0" smtClean="0">
                <a:solidFill>
                  <a:schemeClr val="tx1"/>
                </a:solidFill>
              </a:rPr>
              <a:t>min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Some questions require children to show method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Questions increase in difficulty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Variations in how calculation is stated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5560" y="188640"/>
            <a:ext cx="45005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schemeClr val="tx1"/>
                </a:solidFill>
              </a:rPr>
              <a:t>Maths paper 1: arithmetic</a:t>
            </a:r>
          </a:p>
        </p:txBody>
      </p:sp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156" y="537461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01" y="1155089"/>
            <a:ext cx="9843204" cy="47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2" y="2230315"/>
            <a:ext cx="9687383" cy="4293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0731" y="1099038"/>
            <a:ext cx="3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Your turn…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arden suburb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75" y="1374085"/>
            <a:ext cx="7635846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arden suburb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867" y="1475340"/>
            <a:ext cx="8064388" cy="3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prepare at school?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Group according to attainment for Maths in Y6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Continuous a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ssessment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Assertive 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mentoring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Small group tasks to target needs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</a:t>
            </a: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Maths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English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</a:t>
            </a:r>
            <a:r>
              <a:rPr lang="en-GB" alt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SPaG</a:t>
            </a: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Homework 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tasks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Guided 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 i</a:t>
            </a:r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ndependent reading</a:t>
            </a:r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arden suburb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030" y="5382356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1719018"/>
            <a:ext cx="10176895" cy="4145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2" y="720969"/>
            <a:ext cx="1136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do the children need to look out for here?</a:t>
            </a:r>
            <a:r>
              <a:rPr lang="en-US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124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31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52737"/>
            <a:ext cx="4051096" cy="52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4032" y="1124744"/>
            <a:ext cx="3672408" cy="50405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Potential challenges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Mathematical </a:t>
            </a:r>
            <a:r>
              <a:rPr lang="en-GB" dirty="0" smtClean="0">
                <a:solidFill>
                  <a:schemeClr val="tx1"/>
                </a:solidFill>
              </a:rPr>
              <a:t>vocabulary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Phraseology of </a:t>
            </a:r>
            <a:r>
              <a:rPr lang="en-GB" dirty="0" smtClean="0">
                <a:solidFill>
                  <a:schemeClr val="tx1"/>
                </a:solidFill>
              </a:rPr>
              <a:t>questions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Written explanations required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20 questions in 40 </a:t>
            </a:r>
            <a:r>
              <a:rPr lang="en-GB" dirty="0" smtClean="0">
                <a:solidFill>
                  <a:schemeClr val="tx1"/>
                </a:solidFill>
              </a:rPr>
              <a:t>min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Variety of styles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3512" y="260648"/>
            <a:ext cx="405109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Maths papers 2 &amp; 3: Reasoning</a:t>
            </a:r>
          </a:p>
        </p:txBody>
      </p:sp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3" y="882221"/>
            <a:ext cx="8976879" cy="487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4" y="794685"/>
            <a:ext cx="8198193" cy="541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58" y="-162780"/>
            <a:ext cx="416392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60" y="1372662"/>
            <a:ext cx="10805605" cy="3880773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 well as tests for reading, grammar and maths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 are teacher assessments made and reported to parents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is teacher assessed only - there is no formal test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range of pieces are used to assess outcome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Participation in class and attitude to learning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Effort towards homework 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Regular participation in external moderation to ensure consistency of judgements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9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chemeClr val="tx1"/>
                </a:solidFill>
              </a:rPr>
              <a:t>Writing standards</a:t>
            </a:r>
            <a:r>
              <a:rPr lang="en-GB" sz="2800" dirty="0" smtClean="0">
                <a:solidFill>
                  <a:schemeClr val="tx1"/>
                </a:solidFill>
              </a:rPr>
              <a:t>: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77" y="175425"/>
            <a:ext cx="4548349" cy="6682575"/>
          </a:xfrm>
          <a:prstGeom prst="rect">
            <a:avLst/>
          </a:prstGeom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36</a:t>
            </a:fld>
            <a:endParaRPr lang="en-GB" dirty="0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5" y="985104"/>
            <a:ext cx="95821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SATs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139" y="1504129"/>
            <a:ext cx="11128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Reading, SPAG and Maths Papers will be sent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away</a:t>
            </a: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external markers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Return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first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week of July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Analysis of the results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Reporting to parents</a:t>
            </a:r>
            <a:endParaRPr lang="en-US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us to help them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44" y="1270000"/>
            <a:ext cx="10170339" cy="476120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 strive to maintain a normal timetable - a balance of all subjects - not just test subjects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value all the work they have done over the last four years and encourage the importance of them achieving the highest score they can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make it clear that whatever school they are going to, or planning to try for - their results are important and used by their teachers to set them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the children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experience as little stress as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possible</a:t>
            </a:r>
          </a:p>
          <a:p>
            <a:pPr>
              <a:spcBef>
                <a:spcPct val="0"/>
              </a:spcBef>
            </a:pPr>
            <a:endParaRPr lang="en-GB" sz="36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need you to give them the same message</a:t>
            </a:r>
          </a:p>
        </p:txBody>
      </p:sp>
    </p:spTree>
    <p:extLst>
      <p:ext uri="{BB962C8B-B14F-4D97-AF65-F5344CB8AC3E}">
        <p14:creationId xmlns:p14="http://schemas.microsoft.com/office/powerpoint/2010/main" val="23390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6</a:t>
            </a:r>
            <a:b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only 62 teaching days until SATs!</a:t>
            </a:r>
            <a:b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38092"/>
            <a:ext cx="10170339" cy="80889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Any questions?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GB" sz="3600" dirty="0" smtClean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8" name="Picture 4" descr="http://www.edwardtheelder.org.uk/images/edwards/sats/S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527787"/>
            <a:ext cx="46767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at 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during Y5?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" y="1377351"/>
            <a:ext cx="11109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children complete homework to a good standard 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 regularly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with and to your child and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Encourage your child to read quality texts and for a good  period of time to develop reading stamina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 writing opportunities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Learn spellings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times tables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Purchase practice test/skills papers or download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that children are rarely absent </a:t>
            </a:r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at 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during Y6?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" y="1377351"/>
            <a:ext cx="1110996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children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all complete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homework regularly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Encourage your child to read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regularly and ask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Encourage your child to read quality texts and for a good  period of time to develop reading stamina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 writing opportunities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Learn spellings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times tables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Purchase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practice test/skills papers or 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download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that children are rarely absent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During the week of the tests, ensure that the </a:t>
            </a:r>
            <a:endParaRPr lang="en-GB" altLang="en-US" sz="3600" dirty="0" smtClean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children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are in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school every day, on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time and have had a </a:t>
            </a:r>
            <a:endParaRPr lang="en-GB" altLang="en-US" sz="3600" dirty="0" smtClean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good breakfast and sleep the night before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715" y="3432130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SATs week dates: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Tuesday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9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 - Friday 12</a:t>
            </a:r>
            <a:r>
              <a:rPr lang="en-GB" sz="360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May 2023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Altered timetable due to King’s Coronation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23" y="494722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information about the tests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One set of tests for each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subject- reading, grammar and maths</a:t>
            </a:r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Tests will include a small number of questions designed to assess the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highest attaining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pupils,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 are no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separate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tests</a:t>
            </a:r>
          </a:p>
          <a:p>
            <a:endParaRPr lang="en-GB" sz="39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KS2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curriculum test outcomes are reported using scaled scores</a:t>
            </a: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27" y="4791773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203032" cy="114300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TESTS: Scaled scores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8</a:t>
            </a:fld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48873"/>
            <a:ext cx="6634113" cy="457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KS2 tests consist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grammar, punctuation and spelling Paper 1: short answer questions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grammar, punctuation and spelling Paper 2: spelling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reading: reading booklet and associated answer booklet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1: arithmetic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2: reasoning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3: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reasoning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1128</TotalTime>
  <Words>1162</Words>
  <Application>Microsoft Office PowerPoint</Application>
  <PresentationFormat>Widescreen</PresentationFormat>
  <Paragraphs>250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How do we prepare at school?</vt:lpstr>
      <vt:lpstr>What can you do at home during Y5?</vt:lpstr>
      <vt:lpstr>What can you do at home during Y6?</vt:lpstr>
      <vt:lpstr>SATs week dates:</vt:lpstr>
      <vt:lpstr>Key information about the tests</vt:lpstr>
      <vt:lpstr>TESTS: Scaled scores</vt:lpstr>
      <vt:lpstr>The KS2 tests consist of:</vt:lpstr>
      <vt:lpstr>Test week 2023 for Y6 pupils</vt:lpstr>
      <vt:lpstr>KS2 SPaG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test words</vt:lpstr>
      <vt:lpstr>KS2 Reading test</vt:lpstr>
      <vt:lpstr>Reading: question types</vt:lpstr>
      <vt:lpstr>PowerPoint Presentation</vt:lpstr>
      <vt:lpstr>PowerPoint Presentation</vt:lpstr>
      <vt:lpstr>PowerPoint Presentation</vt:lpstr>
      <vt:lpstr>KS2 mathematics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Assessment</vt:lpstr>
      <vt:lpstr>Writing standards:</vt:lpstr>
      <vt:lpstr>PowerPoint Presentation</vt:lpstr>
      <vt:lpstr>After the SATs</vt:lpstr>
      <vt:lpstr>Help us to help them</vt:lpstr>
      <vt:lpstr>Year 6 There are only 62 teaching days until SATs!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Leonard</dc:creator>
  <cp:lastModifiedBy>Supply Teacher</cp:lastModifiedBy>
  <cp:revision>75</cp:revision>
  <cp:lastPrinted>2019-03-11T13:37:15Z</cp:lastPrinted>
  <dcterms:created xsi:type="dcterms:W3CDTF">2016-01-07T16:28:37Z</dcterms:created>
  <dcterms:modified xsi:type="dcterms:W3CDTF">2023-01-16T17:33:08Z</dcterms:modified>
</cp:coreProperties>
</file>